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7" r:id="rId2"/>
    <p:sldId id="268" r:id="rId3"/>
    <p:sldId id="277" r:id="rId4"/>
    <p:sldId id="261" r:id="rId5"/>
    <p:sldId id="280" r:id="rId6"/>
    <p:sldId id="281" r:id="rId7"/>
  </p:sldIdLst>
  <p:sldSz cx="12188825" cy="6858000"/>
  <p:notesSz cx="6858000" cy="9144000"/>
  <p:custDataLst>
    <p:tags r:id="rId10"/>
  </p:custDataLst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1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0" autoAdjust="0"/>
    <p:restoredTop sz="94660"/>
  </p:normalViewPr>
  <p:slideViewPr>
    <p:cSldViewPr showGuides="1">
      <p:cViewPr varScale="1">
        <p:scale>
          <a:sx n="89" d="100"/>
          <a:sy n="89" d="100"/>
        </p:scale>
        <p:origin x="389" y="-1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211FCB3-78BC-4C0F-B106-8B08749C745B}" type="datetime1">
              <a:rPr lang="zh-TW" altLang="en-US" smtClean="0">
                <a:latin typeface="Mingliu" panose="02020509000000000000" pitchFamily="49" charset="-120"/>
                <a:ea typeface="Mingliu" panose="02020509000000000000" pitchFamily="49" charset="-120"/>
              </a:rPr>
              <a:t>2017/6/16</a:t>
            </a:fld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3386A95-D0A4-44B9-98DA-3665758D8262}" type="slidenum">
              <a:rPr lang="en-US" altLang="zh-TW">
                <a:latin typeface="Mingliu" panose="02020509000000000000" pitchFamily="49" charset="-120"/>
                <a:ea typeface="Mingliu" panose="02020509000000000000" pitchFamily="49" charset="-120"/>
              </a:rPr>
              <a:t>‹#›</a:t>
            </a:fld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69847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G>
</file>

<file path=ppt/media/image6.JP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190FB85D-FE10-43F3-B64E-9566D03313F4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smtClean="0"/>
              <a:t>編輯</a:t>
            </a:r>
            <a:r>
              <a:rPr lang="zh-TW" altLang="en-US" dirty="0" smtClean="0"/>
              <a:t>母片文字樣式</a:t>
            </a:r>
            <a:endParaRPr lang="zh-TW" altLang="en-US" dirty="0"/>
          </a:p>
          <a:p>
            <a:pPr lvl="1" rtl="0"/>
            <a:r>
              <a:rPr lang="zh-TW" altLang="en-US" dirty="0" smtClean="0"/>
              <a:t>第二層</a:t>
            </a:r>
            <a:endParaRPr lang="zh-TW" altLang="en-US" dirty="0"/>
          </a:p>
          <a:p>
            <a:pPr lvl="2" rtl="0"/>
            <a:r>
              <a:rPr lang="zh-TW" altLang="en-US" dirty="0" smtClean="0"/>
              <a:t>第三層</a:t>
            </a:r>
            <a:endParaRPr lang="zh-TW" altLang="en-US" dirty="0"/>
          </a:p>
          <a:p>
            <a:pPr lvl="3" rtl="0"/>
            <a:r>
              <a:rPr lang="zh-TW" altLang="en-US" dirty="0" smtClean="0"/>
              <a:t>第四層</a:t>
            </a:r>
            <a:endParaRPr lang="zh-TW" altLang="en-US" dirty="0"/>
          </a:p>
          <a:p>
            <a:pPr lvl="4" rtl="0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FC3821A9-1C31-4760-BDBC-9A0BA471B1B7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2161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ngliu" panose="02020509000000000000" pitchFamily="49" charset="-120"/>
        <a:ea typeface="Mingliu" panose="02020509000000000000" pitchFamily="49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TW" dirty="0">
                <a:latin typeface="Mingliu" panose="02020509000000000000" pitchFamily="49" charset="-120"/>
                <a:ea typeface="Mingliu" panose="02020509000000000000" pitchFamily="49" charset="-120"/>
              </a:rPr>
              <a:t>注意：若要取代圖片，請直接選取該圖片並將它刪除。接著使用 [插入圖片] 圖示將它取代成您的圖片！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C3821A9-1C31-4760-BDBC-9A0BA471B1B7}" type="slidenum">
              <a:rPr lang="en-US" smtClean="0">
                <a:latin typeface="Mingliu" panose="02020509000000000000" pitchFamily="49" charset="-120"/>
                <a:ea typeface="Mingliu" panose="02020509000000000000" pitchFamily="49" charset="-120"/>
              </a:rPr>
              <a:t>1</a:t>
            </a:fld>
            <a:endParaRPr lang="en-US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0022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ea typeface="Mingliu" panose="02020509000000000000" pitchFamily="49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altLang="zh-TW" smtClean="0"/>
              <a:pPr/>
              <a:t>2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90153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ea typeface="Mingliu" panose="02020509000000000000" pitchFamily="49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altLang="zh-TW" smtClean="0"/>
              <a:pPr/>
              <a:t>3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58648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ea typeface="Mingliu" panose="02020509000000000000" pitchFamily="49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altLang="zh-TW" smtClean="0"/>
              <a:pPr/>
              <a:t>4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13084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ea typeface="Mingliu" panose="02020509000000000000" pitchFamily="49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altLang="zh-TW" smtClean="0"/>
              <a:pPr/>
              <a:t>5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37502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2412" y="1643064"/>
            <a:ext cx="9144002" cy="2928936"/>
          </a:xfrm>
        </p:spPr>
        <p:txBody>
          <a:bodyPr rtlCol="0">
            <a:no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2413" y="4572000"/>
            <a:ext cx="9144000" cy="1066799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066A891-2AF2-411E-AE4F-731FCD3CA170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259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D70A9E4-487B-47FB-9136-8D66922A45AC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325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23212" y="1462088"/>
            <a:ext cx="3124201" cy="1966912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1141413" y="685800"/>
            <a:ext cx="647700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923211" y="3429000"/>
            <a:ext cx="3124201" cy="18288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8C5216-F814-422A-8DE7-055FA5948E7F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0639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 bwMode="gray">
          <a:xfrm>
            <a:off x="7313612" y="0"/>
            <a:ext cx="4191002" cy="6858000"/>
          </a:xfrm>
          <a:prstGeom prst="rect">
            <a:avLst/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cxnSp>
        <p:nvCxnSpPr>
          <p:cNvPr id="11" name="直線接點 10"/>
          <p:cNvCxnSpPr/>
          <p:nvPr/>
        </p:nvCxnSpPr>
        <p:spPr>
          <a:xfrm>
            <a:off x="74660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線接點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23212" y="1643063"/>
            <a:ext cx="3124201" cy="2776537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 bwMode="gray">
          <a:xfrm rot="120000">
            <a:off x="654916" y="532501"/>
            <a:ext cx="6103614" cy="571589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algn="ctr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3" name="圖片預留位置 2" descr="要新增影像的空白預留位置。按一下預留位置，然後選取您想要新增的影像。"/>
          <p:cNvSpPr>
            <a:spLocks noGrp="1"/>
          </p:cNvSpPr>
          <p:nvPr>
            <p:ph type="pic" idx="1"/>
          </p:nvPr>
        </p:nvSpPr>
        <p:spPr bwMode="gray">
          <a:xfrm>
            <a:off x="745586" y="609600"/>
            <a:ext cx="5914664" cy="5562600"/>
          </a:xfrm>
          <a:solidFill>
            <a:srgbClr val="FFFFFF">
              <a:shade val="85000"/>
            </a:srgbClr>
          </a:solidFill>
          <a:ln w="152400" cap="flat" cmpd="sng">
            <a:solidFill>
              <a:srgbClr val="FFFFFF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5400" h="19050"/>
            <a:contourClr>
              <a:srgbClr val="FFFFFF"/>
            </a:contourClr>
          </a:sp3d>
        </p:spPr>
        <p:txBody>
          <a:bodyPr tIns="457200" rtlCol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923212" y="4423913"/>
            <a:ext cx="3124201" cy="1748287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13" name="頁尾預留位置 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12" name="日期預留位置 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C4E7345-34D4-4A01-8DA3-A15C1B29657F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14" name="投影片編號預留位置 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5547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 spc="100" baseline="0"/>
            </a:lvl1pPr>
            <a:lvl2pPr>
              <a:defRPr spc="100" baseline="0"/>
            </a:lvl2pPr>
            <a:lvl3pPr>
              <a:defRPr spc="100" baseline="0"/>
            </a:lvl3pPr>
            <a:lvl4pPr>
              <a:defRPr spc="100" baseline="0"/>
            </a:lvl4pPr>
            <a:lvl5pPr>
              <a:defRPr spc="100" baseline="0"/>
            </a:lvl5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C12785-3F27-4559-955D-2D20BE8AEB59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3487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 hasCustomPrompt="1"/>
          </p:nvPr>
        </p:nvSpPr>
        <p:spPr>
          <a:xfrm>
            <a:off x="9218612" y="685801"/>
            <a:ext cx="1828801" cy="5486400"/>
          </a:xfrm>
        </p:spPr>
        <p:txBody>
          <a:bodyPr vert="eaVert" rtlCol="0"/>
          <a:lstStyle/>
          <a:p>
            <a:pPr rtl="0"/>
            <a:r>
              <a:rPr lang="zh-TW" altLang="en-US" dirty="0"/>
              <a:t>按一下以編輯母片</a:t>
            </a:r>
            <a:r>
              <a:rPr lang="zh-TW" altLang="en-US" dirty="0" smtClean="0"/>
              <a:t>標題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41413" y="685800"/>
            <a:ext cx="7924799" cy="5486400"/>
          </a:xfrm>
        </p:spPr>
        <p:txBody>
          <a:bodyPr vert="eaVert" rtlCol="0"/>
          <a:lstStyle>
            <a:lvl1pPr>
              <a:defRPr spc="100" baseline="0"/>
            </a:lvl1pPr>
            <a:lvl2pPr>
              <a:defRPr spc="100" baseline="0"/>
            </a:lvl2pPr>
            <a:lvl3pPr>
              <a:defRPr spc="100" baseline="0"/>
            </a:lvl3pPr>
            <a:lvl4pPr>
              <a:defRPr spc="100" baseline="0"/>
            </a:lvl4pPr>
            <a:lvl5pPr>
              <a:defRPr spc="100" baseline="0"/>
            </a:lvl5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0160582-565A-4D01-901A-698F5A3E90CB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322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含圖片的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2412" y="4843464"/>
            <a:ext cx="9144002" cy="947736"/>
          </a:xfrm>
        </p:spPr>
        <p:txBody>
          <a:bodyPr rtlCol="0">
            <a:norm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2413" y="5791200"/>
            <a:ext cx="9144000" cy="457200"/>
          </a:xfrm>
        </p:spPr>
        <p:txBody>
          <a:bodyPr wrap="square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 bwMode="gray">
          <a:xfrm rot="185582">
            <a:off x="1414576" y="762623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11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634550" y="917753"/>
            <a:ext cx="2592388" cy="3314700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 rtlCol="0"/>
          <a:lstStyle>
            <a:lvl1pPr marL="4572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zh-TW" dirty="0" smtClean="0"/>
              <a:t>按一下圖示以新增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zh-TW" dirty="0" smtClean="0"/>
              <a:t>圖片</a:t>
            </a:r>
          </a:p>
          <a:p>
            <a:pPr rtl="0"/>
            <a:endParaRPr lang="zh-TW" altLang="en-US" dirty="0"/>
          </a:p>
        </p:txBody>
      </p:sp>
      <p:sp>
        <p:nvSpPr>
          <p:cNvPr id="7" name="矩形 6"/>
          <p:cNvSpPr/>
          <p:nvPr/>
        </p:nvSpPr>
        <p:spPr bwMode="gray">
          <a:xfrm rot="120000">
            <a:off x="4600738" y="740343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12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787507" y="917753"/>
            <a:ext cx="2592388" cy="3314700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 rtlCol="0"/>
          <a:lstStyle>
            <a:lvl1pPr marL="4572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lvl1pPr>
          </a:lstStyle>
          <a:p>
            <a:pPr rtl="0"/>
            <a:r>
              <a:rPr lang="zh-TW" altLang="zh-TW" dirty="0" smtClean="0"/>
              <a:t>按一下圖示以新增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zh-TW" dirty="0" smtClean="0"/>
              <a:t>圖片</a:t>
            </a:r>
          </a:p>
          <a:p>
            <a:pPr rtl="0"/>
            <a:endParaRPr lang="zh-TW" altLang="en-US" dirty="0"/>
          </a:p>
        </p:txBody>
      </p:sp>
      <p:sp>
        <p:nvSpPr>
          <p:cNvPr id="9" name="矩形 8"/>
          <p:cNvSpPr/>
          <p:nvPr/>
        </p:nvSpPr>
        <p:spPr bwMode="gray">
          <a:xfrm rot="21480000">
            <a:off x="7775260" y="727477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13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940463" y="917753"/>
            <a:ext cx="2592388" cy="3314701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 rtlCol="0"/>
          <a:lstStyle>
            <a:lvl1pPr marL="4572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/>
            </a:lvl1pPr>
          </a:lstStyle>
          <a:p>
            <a:pPr rtl="0"/>
            <a:r>
              <a:rPr lang="zh-TW" altLang="zh-TW" dirty="0" smtClean="0"/>
              <a:t>按一下圖示以新增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zh-TW" dirty="0" smtClean="0"/>
              <a:t>圖片</a:t>
            </a:r>
          </a:p>
          <a:p>
            <a:pPr rtl="0"/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E62F8F8-28F1-41FD-A44E-8D881180134C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1100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含圖片的替代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2413" y="4843464"/>
            <a:ext cx="9144002" cy="947736"/>
          </a:xfrm>
        </p:spPr>
        <p:txBody>
          <a:bodyPr rtlCol="0">
            <a:norm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2413" y="5791200"/>
            <a:ext cx="9144000" cy="457200"/>
          </a:xfrm>
        </p:spPr>
        <p:txBody>
          <a:bodyPr wrap="square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  <p:sp>
        <p:nvSpPr>
          <p:cNvPr id="11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3"/>
          </p:nvPr>
        </p:nvSpPr>
        <p:spPr>
          <a:xfrm>
            <a:off x="1853090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 rtlCol="0"/>
          <a:lstStyle>
            <a:lvl1pPr marL="0" indent="0" algn="ctr" rtl="0">
              <a:buNone/>
              <a:defRPr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zh-TW" dirty="0" smtClean="0"/>
          </a:p>
        </p:txBody>
      </p:sp>
      <p:sp>
        <p:nvSpPr>
          <p:cNvPr id="12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4"/>
          </p:nvPr>
        </p:nvSpPr>
        <p:spPr>
          <a:xfrm>
            <a:off x="4722812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lIns="91440" tIns="457200" rIns="91440" bIns="45720" rtlCol="0">
            <a:normAutofit/>
          </a:bodyPr>
          <a:lstStyle>
            <a:lvl1pPr marL="0" indent="-228600" algn="ctr" rtl="0">
              <a:buNone/>
              <a:defRPr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zh-TW" dirty="0" smtClean="0"/>
          </a:p>
        </p:txBody>
      </p:sp>
      <p:sp>
        <p:nvSpPr>
          <p:cNvPr id="13" name="圖片預留位置 10" descr="要新增影像的空白預留位置。按一下預留位置，然後選取您想要新增的影像。"/>
          <p:cNvSpPr>
            <a:spLocks noGrp="1"/>
          </p:cNvSpPr>
          <p:nvPr>
            <p:ph type="pic" sz="quarter" idx="15"/>
          </p:nvPr>
        </p:nvSpPr>
        <p:spPr>
          <a:xfrm>
            <a:off x="7592534" y="685800"/>
            <a:ext cx="2769078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lIns="91440" tIns="457200" rIns="91440" bIns="45720" rtlCol="0">
            <a:normAutofit/>
          </a:bodyPr>
          <a:lstStyle>
            <a:lvl1pPr marL="45720" marR="0" indent="0" algn="ctr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Tx/>
              <a:buFont typeface="Arial" pitchFamily="34" charset="0"/>
              <a:buNone/>
              <a:tabLst/>
              <a:defRPr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1935F84-04B1-48F7-AFC1-9326B87E1224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260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5A553C1-3DA2-4D56-98FF-1F0F01FF3074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7188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含圖片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圓角矩形 6"/>
          <p:cNvSpPr/>
          <p:nvPr/>
        </p:nvSpPr>
        <p:spPr bwMode="gray">
          <a:xfrm>
            <a:off x="2159492" y="0"/>
            <a:ext cx="9345120" cy="6858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995612" y="319088"/>
            <a:ext cx="7670802" cy="1143000"/>
          </a:xfrm>
        </p:spPr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12" name="矩形 11"/>
          <p:cNvSpPr/>
          <p:nvPr/>
        </p:nvSpPr>
        <p:spPr bwMode="gray">
          <a:xfrm rot="21379692">
            <a:off x="322262" y="211183"/>
            <a:ext cx="1542449" cy="2051702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sp>
        <p:nvSpPr>
          <p:cNvPr id="14" name="圖片預留位置 13" descr="要新增影像的空白預留位置。按一下預留位置，然後選取您想要新增的影像。"/>
          <p:cNvSpPr>
            <a:spLocks noGrp="1"/>
          </p:cNvSpPr>
          <p:nvPr>
            <p:ph type="pic" sz="quarter" idx="13"/>
          </p:nvPr>
        </p:nvSpPr>
        <p:spPr bwMode="gray">
          <a:xfrm rot="180000">
            <a:off x="357415" y="280969"/>
            <a:ext cx="1446157" cy="1965874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  <a:miter lim="800000"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tIns="182880" rtlCol="0">
            <a:normAutofit/>
          </a:bodyPr>
          <a:lstStyle>
            <a:lvl1pPr marL="45720" indent="0" algn="ctr">
              <a:buNone/>
              <a:defRPr sz="1600"/>
            </a:lvl1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2995612" y="1643063"/>
            <a:ext cx="7670802" cy="4529137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cxnSp>
        <p:nvCxnSpPr>
          <p:cNvPr id="8" name="直線接點​​ 7"/>
          <p:cNvCxnSpPr/>
          <p:nvPr/>
        </p:nvCxnSpPr>
        <p:spPr>
          <a:xfrm>
            <a:off x="23098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線接點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105C49-BA51-4097-9079-193BC8D4D477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659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1643064"/>
            <a:ext cx="9144002" cy="2928936"/>
          </a:xfrm>
        </p:spPr>
        <p:txBody>
          <a:bodyPr rtlCol="0" anchor="b">
            <a:normAutofit/>
          </a:bodyPr>
          <a:lstStyle>
            <a:lvl1pPr algn="ctr">
              <a:lnSpc>
                <a:spcPct val="80000"/>
              </a:lnSpc>
              <a:defRPr sz="5600" b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2413" y="4572000"/>
            <a:ext cx="9144000" cy="1066799"/>
          </a:xfrm>
        </p:spPr>
        <p:txBody>
          <a:bodyPr rtlCol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A1D2FC5-2D97-4799-989B-7C357E69FFE8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3233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522412" y="1643063"/>
            <a:ext cx="4480560" cy="452913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85854" y="1643063"/>
            <a:ext cx="4480560" cy="452913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1C3AB68-BBBE-41A7-BDC3-75E63C770DB5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062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2414" y="1624372"/>
            <a:ext cx="4480560" cy="737828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522414" y="2438400"/>
            <a:ext cx="4480560" cy="3733799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185854" y="1624372"/>
            <a:ext cx="4480560" cy="737828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85854" y="2438400"/>
            <a:ext cx="4480560" cy="3733799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 smtClean="0"/>
              <a:t>按一下以編輯母片文字樣式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1138EB4-67AA-466F-A488-92FA6EEC159E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2443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ACEEB7-7423-42F6-BBD1-F7BC82CC5E54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25A965E-3C11-4F28-82DC-E30D63FAC43C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429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gray">
          <a:xfrm>
            <a:off x="684211" y="0"/>
            <a:ext cx="10820402" cy="6858000"/>
          </a:xfrm>
          <a:prstGeom prst="rect">
            <a:avLst/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  <p:cxnSp>
        <p:nvCxnSpPr>
          <p:cNvPr id="8" name="直線接點​​ 7"/>
          <p:cNvCxnSpPr/>
          <p:nvPr/>
        </p:nvCxnSpPr>
        <p:spPr>
          <a:xfrm>
            <a:off x="8366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線接點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522414" y="31908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dirty="0" smtClean="0"/>
              <a:t>按一下</a:t>
            </a:r>
            <a:r>
              <a:rPr lang="zh-TW" altLang="en-US" dirty="0"/>
              <a:t>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2414" y="1643063"/>
            <a:ext cx="9144000" cy="452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dirty="0" smtClean="0"/>
              <a:t>編輯母片文字樣式</a:t>
            </a:r>
            <a:endParaRPr lang="zh-TW" altLang="en-US" dirty="0"/>
          </a:p>
          <a:p>
            <a:pPr lvl="1" rtl="0"/>
            <a:r>
              <a:rPr lang="zh-TW" altLang="en-US" dirty="0" smtClean="0"/>
              <a:t>第二層</a:t>
            </a:r>
            <a:endParaRPr lang="zh-TW" altLang="en-US" dirty="0"/>
          </a:p>
          <a:p>
            <a:pPr lvl="2" rtl="0"/>
            <a:r>
              <a:rPr lang="zh-TW" altLang="en-US" dirty="0" smtClean="0"/>
              <a:t>第三層</a:t>
            </a:r>
            <a:endParaRPr lang="zh-TW" altLang="en-US" dirty="0"/>
          </a:p>
          <a:p>
            <a:pPr lvl="3" rtl="0"/>
            <a:r>
              <a:rPr lang="zh-TW" altLang="en-US" dirty="0" smtClean="0"/>
              <a:t>第四層</a:t>
            </a:r>
            <a:endParaRPr lang="zh-TW" altLang="en-US" dirty="0"/>
          </a:p>
          <a:p>
            <a:pPr lvl="4" rtl="0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507885" y="6400801"/>
            <a:ext cx="6796327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8456612" y="6400801"/>
            <a:ext cx="11676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C168F51F-3692-4665-BE78-1B5FB9A16ED2}" type="datetime1">
              <a:rPr lang="zh-TW" altLang="en-US" smtClean="0"/>
              <a:pPr/>
              <a:t>2017/6/16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9752012" y="6400801"/>
            <a:ext cx="9144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F25A965E-3C11-4F28-82DC-E30D63FAC43C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47839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Mingliu" panose="02020509000000000000" pitchFamily="49" charset="-120"/>
          <a:ea typeface="Mingliu" panose="02020509000000000000" pitchFamily="49" charset="-120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Font typeface="Arial" pitchFamily="34" charset="0"/>
        <a:buChar char="•"/>
        <a:defRPr sz="20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4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400" kern="1200">
          <a:solidFill>
            <a:schemeClr val="tx1"/>
          </a:solidFill>
          <a:latin typeface="Mingliu" panose="02020509000000000000" pitchFamily="49" charset="-120"/>
          <a:ea typeface="Mingliu" panose="02020509000000000000" pitchFamily="49" charset="-120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ctrTitle"/>
          </p:nvPr>
        </p:nvSpPr>
        <p:spPr>
          <a:xfrm>
            <a:off x="1511700" y="4812241"/>
            <a:ext cx="9144002" cy="947736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dirty="0" smtClean="0">
                <a:latin typeface="AR DARLING" panose="02000000000000000000" pitchFamily="2" charset="0"/>
                <a:sym typeface="Arial" panose="020B0604020202020204" pitchFamily="34" charset="0"/>
              </a:rPr>
              <a:t>第</a:t>
            </a:r>
            <a:r>
              <a:rPr lang="en-US" altLang="zh-TW" dirty="0" smtClean="0">
                <a:latin typeface="AR DARLING" panose="02000000000000000000" pitchFamily="2" charset="0"/>
                <a:sym typeface="Arial" panose="020B0604020202020204" pitchFamily="34" charset="0"/>
              </a:rPr>
              <a:t>32</a:t>
            </a:r>
            <a:r>
              <a:rPr lang="zh-TW" altLang="en-US" dirty="0" smtClean="0">
                <a:latin typeface="AR DARLING" panose="02000000000000000000" pitchFamily="2" charset="0"/>
                <a:sym typeface="Arial" panose="020B0604020202020204" pitchFamily="34" charset="0"/>
              </a:rPr>
              <a:t>組 今晚吃甚麼</a:t>
            </a:r>
            <a:r>
              <a:rPr lang="en-US" altLang="zh-TW" dirty="0" smtClean="0">
                <a:latin typeface="AR DARLING" panose="02000000000000000000" pitchFamily="2" charset="0"/>
                <a:sym typeface="Arial" panose="020B0604020202020204" pitchFamily="34" charset="0"/>
              </a:rPr>
              <a:t>???</a:t>
            </a:r>
            <a:endParaRPr lang="zh-TW" altLang="en-US" dirty="0">
              <a:latin typeface="AR DARLING" panose="02000000000000000000" pitchFamily="2" charset="0"/>
              <a:sym typeface="Arial" panose="020B0604020202020204" pitchFamily="34" charset="0"/>
            </a:endParaRPr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>
          <a:xfrm>
            <a:off x="1511702" y="5717360"/>
            <a:ext cx="9144000" cy="878160"/>
          </a:xfrm>
        </p:spPr>
        <p:txBody>
          <a:bodyPr rtlCol="0"/>
          <a:lstStyle/>
          <a:p>
            <a:r>
              <a:rPr lang="zh-TW" altLang="en-US" sz="2800" dirty="0"/>
              <a:t>00457031 蔡承</a:t>
            </a:r>
            <a:r>
              <a:rPr lang="zh-TW" altLang="en-US" sz="2800" dirty="0" smtClean="0"/>
              <a:t>峰</a:t>
            </a:r>
            <a:endParaRPr lang="en-US" altLang="zh-TW" sz="2800" dirty="0" smtClean="0"/>
          </a:p>
          <a:p>
            <a:r>
              <a:rPr lang="zh-TW" altLang="en-US" sz="2800" dirty="0"/>
              <a:t>00457043 朱冠穎</a:t>
            </a:r>
          </a:p>
          <a:p>
            <a:endParaRPr lang="zh-TW" altLang="en-US" dirty="0"/>
          </a:p>
        </p:txBody>
      </p:sp>
      <p:pic>
        <p:nvPicPr>
          <p:cNvPr id="7" name="圖片預留位置 6" descr="裝滿蘋果的籃子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圖片預留位置 7" descr="放在桌上一疊盤子和叉子旁肉桂棒與蘋果的近照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圖片預留位置 8" descr="盛在盤中的一塊蘋果派"/>
          <p:cNvPicPr>
            <a:picLocks noGrp="1" noChangeAspect="1"/>
          </p:cNvPicPr>
          <p:nvPr>
            <p:ph type="pic" sz="quarter" idx="1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7381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750596" y="404664"/>
            <a:ext cx="3124201" cy="1120353"/>
          </a:xfrm>
        </p:spPr>
        <p:txBody>
          <a:bodyPr rtlCol="0"/>
          <a:lstStyle/>
          <a:p>
            <a:r>
              <a:rPr lang="zh-TW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主題方向 </a:t>
            </a:r>
            <a:r>
              <a:rPr lang="en-US" altLang="zh-TW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&amp;</a:t>
            </a:r>
            <a:r>
              <a:rPr lang="zh-TW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TW" b="1" dirty="0" smtClean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	</a:t>
            </a:r>
            <a:r>
              <a:rPr lang="zh-TW" altLang="en-US" b="1" dirty="0" smtClean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網站</a:t>
            </a:r>
            <a:r>
              <a:rPr lang="zh-TW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概念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512496" y="2094785"/>
            <a:ext cx="3600400" cy="576064"/>
          </a:xfrm>
        </p:spPr>
        <p:txBody>
          <a:bodyPr rtlCol="0"/>
          <a:lstStyle/>
          <a:p>
            <a:pPr rtl="0"/>
            <a:r>
              <a:rPr lang="zh-TW" altLang="en-US" sz="2400" dirty="0" smtClean="0">
                <a:latin typeface="+mn-ea"/>
                <a:ea typeface="+mn-ea"/>
                <a:sym typeface="Arial" panose="020B0604020202020204" pitchFamily="34" charset="0"/>
              </a:rPr>
              <a:t>以</a:t>
            </a:r>
            <a:r>
              <a:rPr lang="en-US" altLang="zh-TW" sz="2400" dirty="0" smtClean="0">
                <a:solidFill>
                  <a:schemeClr val="accent4"/>
                </a:solidFill>
                <a:latin typeface="+mn-ea"/>
                <a:ea typeface="+mn-ea"/>
                <a:sym typeface="Arial" panose="020B0604020202020204" pitchFamily="34" charset="0"/>
              </a:rPr>
              <a:t>Google</a:t>
            </a:r>
            <a:r>
              <a:rPr lang="zh-TW" altLang="en-US" sz="2400" dirty="0" smtClean="0">
                <a:solidFill>
                  <a:schemeClr val="accent4"/>
                </a:solidFill>
                <a:latin typeface="+mn-ea"/>
                <a:ea typeface="+mn-ea"/>
                <a:sym typeface="Arial" panose="020B0604020202020204" pitchFamily="34" charset="0"/>
              </a:rPr>
              <a:t> </a:t>
            </a:r>
            <a:r>
              <a:rPr lang="en-US" altLang="zh-TW" sz="2400" dirty="0" smtClean="0">
                <a:solidFill>
                  <a:schemeClr val="accent4"/>
                </a:solidFill>
                <a:latin typeface="+mn-ea"/>
                <a:ea typeface="+mn-ea"/>
                <a:sym typeface="Arial" panose="020B0604020202020204" pitchFamily="34" charset="0"/>
              </a:rPr>
              <a:t>map</a:t>
            </a:r>
            <a:r>
              <a:rPr lang="zh-TW" altLang="en-US" sz="2400" dirty="0" smtClean="0">
                <a:latin typeface="+mn-ea"/>
                <a:ea typeface="+mn-ea"/>
                <a:sym typeface="Arial" panose="020B0604020202020204" pitchFamily="34" charset="0"/>
              </a:rPr>
              <a:t>為基底</a:t>
            </a:r>
            <a:endParaRPr lang="en-US" altLang="zh-TW" sz="2400" dirty="0" smtClean="0">
              <a:latin typeface="+mn-ea"/>
              <a:ea typeface="+mn-ea"/>
              <a:sym typeface="Arial" panose="020B0604020202020204" pitchFamily="34" charset="0"/>
            </a:endParaRPr>
          </a:p>
          <a:p>
            <a:pPr rtl="0"/>
            <a:endParaRPr lang="zh-TW" altLang="en-US" dirty="0">
              <a:ea typeface="Mingliu" panose="02020509000000000000" pitchFamily="49" charset="-120"/>
              <a:sym typeface="Arial" panose="020B0604020202020204" pitchFamily="34" charset="0"/>
            </a:endParaRPr>
          </a:p>
        </p:txBody>
      </p:sp>
      <p:pic>
        <p:nvPicPr>
          <p:cNvPr id="8" name="圖片版面配置區 7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8" r="8308"/>
          <a:stretch>
            <a:fillRect/>
          </a:stretch>
        </p:blipFill>
        <p:spPr>
          <a:xfrm>
            <a:off x="837828" y="609600"/>
            <a:ext cx="5770648" cy="5562600"/>
          </a:xfr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28" y="609600"/>
            <a:ext cx="931723" cy="3679284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8295002" y="2855096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chemeClr val="accent5">
                    <a:lumMod val="75000"/>
                  </a:schemeClr>
                </a:solidFill>
                <a:sym typeface="Arial" panose="020B0604020202020204" pitchFamily="34" charset="0"/>
              </a:rPr>
              <a:t>互動式選擇遊戲</a:t>
            </a:r>
            <a:r>
              <a:rPr lang="zh-TW" altLang="en-US" sz="2400" dirty="0" smtClean="0">
                <a:sym typeface="Arial" panose="020B0604020202020204" pitchFamily="34" charset="0"/>
              </a:rPr>
              <a:t>輔助</a:t>
            </a:r>
            <a:endParaRPr lang="en-US" altLang="zh-TW" sz="2400" dirty="0">
              <a:sym typeface="Arial" panose="020B0604020202020204" pitchFamily="34" charset="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7511765" y="3717032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快速</a:t>
            </a:r>
            <a:r>
              <a:rPr lang="zh-TW" altLang="en-US" sz="2400" dirty="0" smtClean="0"/>
              <a:t>尋找到相</a:t>
            </a:r>
            <a:r>
              <a:rPr lang="zh-TW" altLang="en-US" sz="2400" dirty="0"/>
              <a:t>關</a:t>
            </a:r>
            <a:r>
              <a:rPr lang="zh-TW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鄰近店家</a:t>
            </a:r>
            <a:endParaRPr lang="zh-TW" altLang="en-US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7819541" y="4747826"/>
            <a:ext cx="32624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tx2"/>
                </a:solidFill>
              </a:rPr>
              <a:t>服務使用者找到</a:t>
            </a:r>
            <a:endParaRPr lang="en-US" altLang="zh-TW" sz="2800" dirty="0" smtClean="0">
              <a:solidFill>
                <a:schemeClr val="tx2"/>
              </a:solidFill>
            </a:endParaRPr>
          </a:p>
          <a:p>
            <a:r>
              <a:rPr lang="zh-TW" altLang="en-US" sz="2800" dirty="0">
                <a:solidFill>
                  <a:schemeClr val="tx2"/>
                </a:solidFill>
              </a:rPr>
              <a:t> </a:t>
            </a:r>
            <a:r>
              <a:rPr lang="zh-TW" altLang="en-US" sz="2800" dirty="0" smtClean="0">
                <a:solidFill>
                  <a:schemeClr val="tx2"/>
                </a:solidFill>
              </a:rPr>
              <a:t>      </a:t>
            </a:r>
            <a:r>
              <a:rPr lang="en-US" altLang="zh-TW" sz="2800" dirty="0" smtClean="0">
                <a:solidFill>
                  <a:schemeClr val="tx2"/>
                </a:solidFill>
              </a:rPr>
              <a:t>	</a:t>
            </a:r>
            <a:r>
              <a:rPr lang="zh-TW" altLang="en-US" sz="2800" u="sng" dirty="0" smtClean="0">
                <a:solidFill>
                  <a:srgbClr val="00B0F0"/>
                </a:solidFill>
              </a:rPr>
              <a:t>最合適</a:t>
            </a:r>
            <a:r>
              <a:rPr lang="zh-TW" altLang="en-US" sz="2800" dirty="0" smtClean="0">
                <a:solidFill>
                  <a:schemeClr val="tx2"/>
                </a:solidFill>
              </a:rPr>
              <a:t>的選</a:t>
            </a:r>
            <a:r>
              <a:rPr lang="zh-TW" altLang="en-US" sz="2800" dirty="0">
                <a:solidFill>
                  <a:schemeClr val="tx2"/>
                </a:solidFill>
              </a:rPr>
              <a:t>擇</a:t>
            </a:r>
          </a:p>
        </p:txBody>
      </p:sp>
    </p:spTree>
    <p:extLst>
      <p:ext uri="{BB962C8B-B14F-4D97-AF65-F5344CB8AC3E}">
        <p14:creationId xmlns:p14="http://schemas.microsoft.com/office/powerpoint/2010/main" val="349738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4" y="319088"/>
            <a:ext cx="9144000" cy="733648"/>
          </a:xfrm>
          <a:solidFill>
            <a:schemeClr val="accent2">
              <a:lumMod val="60000"/>
              <a:lumOff val="40000"/>
            </a:schemeClr>
          </a:solidFill>
        </p:spPr>
        <p:txBody>
          <a:bodyPr rtlCol="0">
            <a:normAutofit/>
          </a:bodyPr>
          <a:lstStyle/>
          <a:p>
            <a:pPr algn="ctr" rtl="0"/>
            <a:r>
              <a:rPr lang="zh-TW" altLang="en-US" sz="4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sym typeface="Arial" panose="020B0604020202020204" pitchFamily="34" charset="0"/>
              </a:rPr>
              <a:t>使用技術</a:t>
            </a:r>
            <a:endParaRPr lang="zh-TW" altLang="en-US" sz="4400" b="1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8378498" y="1274680"/>
            <a:ext cx="2468442" cy="687837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AR CENA" panose="02000000000000000000" pitchFamily="2" charset="0"/>
                <a:ea typeface="+mj-ea"/>
                <a:cs typeface="Aharoni" panose="02010803020104030203" pitchFamily="2" charset="-79"/>
              </a:rPr>
              <a:t>HTML5</a:t>
            </a:r>
            <a:endParaRPr lang="zh-TW" altLang="en-US" sz="3600" dirty="0">
              <a:latin typeface="AR CENA" panose="02000000000000000000" pitchFamily="2" charset="0"/>
              <a:ea typeface="+mj-ea"/>
              <a:cs typeface="Aharoni" panose="02010803020104030203" pitchFamily="2" charset="-79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8877274" y="3413535"/>
            <a:ext cx="1979714" cy="612682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dirty="0" err="1" smtClean="0">
                <a:latin typeface="AR CENA" panose="02000000000000000000" pitchFamily="2" charset="0"/>
                <a:ea typeface="+mj-ea"/>
                <a:cs typeface="Aharoni" panose="02010803020104030203" pitchFamily="2" charset="-79"/>
              </a:rPr>
              <a:t>css</a:t>
            </a:r>
            <a:endParaRPr lang="zh-TW" altLang="en-US" sz="5400" dirty="0">
              <a:latin typeface="AR CENA" panose="02000000000000000000" pitchFamily="2" charset="0"/>
              <a:ea typeface="+mj-ea"/>
              <a:cs typeface="Aharoni" panose="02010803020104030203" pitchFamily="2" charset="-79"/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1125860" y="2352895"/>
            <a:ext cx="2772308" cy="59244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dirty="0">
                <a:solidFill>
                  <a:schemeClr val="bg1"/>
                </a:solidFill>
                <a:latin typeface="AR CENA" panose="02000000000000000000" pitchFamily="2" charset="0"/>
              </a:rPr>
              <a:t>JavaScript</a:t>
            </a:r>
            <a:endParaRPr lang="zh-TW" altLang="en-US" sz="5400" dirty="0">
              <a:solidFill>
                <a:schemeClr val="bg1"/>
              </a:solidFill>
              <a:latin typeface="AR CENA" panose="02000000000000000000" pitchFamily="2" charset="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125860" y="4421689"/>
            <a:ext cx="2592288" cy="626127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b="1" dirty="0" err="1">
                <a:solidFill>
                  <a:schemeClr val="bg1"/>
                </a:solidFill>
                <a:latin typeface="AR CENA" panose="02000000000000000000" pitchFamily="2" charset="0"/>
              </a:rPr>
              <a:t>jQuery</a:t>
            </a:r>
            <a:endParaRPr lang="zh-TW" altLang="en-US" sz="5400" dirty="0">
              <a:solidFill>
                <a:schemeClr val="bg1"/>
              </a:solidFill>
              <a:latin typeface="AR CENA" panose="02000000000000000000" pitchFamily="2" charset="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3358108" y="1392267"/>
            <a:ext cx="5190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網頁編輯主要架構             </a:t>
            </a:r>
            <a:endParaRPr lang="zh-TW" altLang="en-US" sz="3600" u="sng" dirty="0"/>
          </a:p>
        </p:txBody>
      </p:sp>
      <p:sp>
        <p:nvSpPr>
          <p:cNvPr id="10" name="文字方塊 9"/>
          <p:cNvSpPr txBox="1"/>
          <p:nvPr/>
        </p:nvSpPr>
        <p:spPr>
          <a:xfrm>
            <a:off x="2512014" y="3399909"/>
            <a:ext cx="6532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設計框架、</a:t>
            </a:r>
            <a:r>
              <a:rPr lang="zh-TW" altLang="en-US" sz="3600" u="sng" dirty="0"/>
              <a:t>網頁</a:t>
            </a:r>
            <a:r>
              <a:rPr lang="zh-TW" altLang="en-US" sz="3600" u="sng" dirty="0" smtClean="0"/>
              <a:t>裝飾和美化        </a:t>
            </a:r>
            <a:endParaRPr lang="zh-TW" altLang="en-US" sz="3600" u="sng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3718148" y="2378129"/>
            <a:ext cx="5609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        功能設計、實現結構化</a:t>
            </a:r>
            <a:endParaRPr lang="zh-TW" altLang="en-US" sz="3600" u="sng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3536333" y="4500814"/>
            <a:ext cx="5508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       強化功能、增加多樣性</a:t>
            </a:r>
            <a:endParaRPr lang="zh-TW" altLang="en-US" sz="3600" u="sng" dirty="0"/>
          </a:p>
        </p:txBody>
      </p:sp>
      <p:sp>
        <p:nvSpPr>
          <p:cNvPr id="3" name="圓角矩形 2"/>
          <p:cNvSpPr/>
          <p:nvPr/>
        </p:nvSpPr>
        <p:spPr>
          <a:xfrm>
            <a:off x="7390556" y="5597105"/>
            <a:ext cx="3574950" cy="648072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b="1" dirty="0" smtClean="0">
                <a:latin typeface="AR CENA" panose="02000000000000000000" pitchFamily="2" charset="0"/>
              </a:rPr>
              <a:t>Google Map API</a:t>
            </a:r>
            <a:endParaRPr lang="zh-TW" altLang="en-US" sz="4800" b="1" dirty="0">
              <a:latin typeface="AR CENA" panose="02000000000000000000" pitchFamily="2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917948" y="5661248"/>
            <a:ext cx="5666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u="sng" dirty="0" smtClean="0"/>
              <a:t>地圖基底、地點延伸功能    </a:t>
            </a:r>
            <a:endParaRPr lang="zh-TW" altLang="en-US" sz="3600" u="sng" dirty="0"/>
          </a:p>
        </p:txBody>
      </p:sp>
    </p:spTree>
    <p:extLst>
      <p:ext uri="{BB962C8B-B14F-4D97-AF65-F5344CB8AC3E}">
        <p14:creationId xmlns:p14="http://schemas.microsoft.com/office/powerpoint/2010/main" val="288242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3" grpId="0" animBg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TW" altLang="en-US" sz="4800" b="1" dirty="0" smtClean="0">
                <a:latin typeface="MS PMincho" panose="02020600040205080304" pitchFamily="18" charset="-128"/>
                <a:ea typeface="MS PMincho" panose="02020600040205080304" pitchFamily="18" charset="-128"/>
                <a:sym typeface="Arial" panose="020B0604020202020204" pitchFamily="34" charset="0"/>
              </a:rPr>
              <a:t>特色 </a:t>
            </a:r>
            <a:r>
              <a:rPr lang="en-US" altLang="zh-TW" sz="4800" b="1" dirty="0" smtClean="0">
                <a:latin typeface="MS PMincho" panose="02020600040205080304" pitchFamily="18" charset="-128"/>
                <a:ea typeface="MS PMincho" panose="02020600040205080304" pitchFamily="18" charset="-128"/>
                <a:sym typeface="Arial" panose="020B0604020202020204" pitchFamily="34" charset="0"/>
              </a:rPr>
              <a:t>&amp;</a:t>
            </a:r>
            <a:r>
              <a:rPr lang="zh-TW" altLang="en-US" sz="4800" b="1" dirty="0" smtClean="0">
                <a:latin typeface="MS PMincho" panose="02020600040205080304" pitchFamily="18" charset="-128"/>
                <a:ea typeface="MS PMincho" panose="02020600040205080304" pitchFamily="18" charset="-128"/>
                <a:sym typeface="Arial" panose="020B0604020202020204" pitchFamily="34" charset="0"/>
              </a:rPr>
              <a:t> 優點</a:t>
            </a:r>
            <a:endParaRPr lang="zh-TW" altLang="en-US" sz="4800" b="1" dirty="0">
              <a:latin typeface="MS PMincho" panose="02020600040205080304" pitchFamily="18" charset="-128"/>
              <a:ea typeface="MS PMincho" panose="02020600040205080304" pitchFamily="18" charset="-128"/>
              <a:sym typeface="Arial" panose="020B0604020202020204" pitchFamily="34" charset="0"/>
            </a:endParaRPr>
          </a:p>
        </p:txBody>
      </p:sp>
      <p:pic>
        <p:nvPicPr>
          <p:cNvPr id="5" name="圖片預留位置 4" descr="裝滿蘋果的籃子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3502124" y="1772816"/>
            <a:ext cx="7670802" cy="4529137"/>
          </a:xfrm>
        </p:spPr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en-US" altLang="zh-TW" sz="3200" dirty="0" smtClean="0">
                <a:sym typeface="Arial" panose="020B0604020202020204" pitchFamily="34" charset="0"/>
              </a:rPr>
              <a:t>1.</a:t>
            </a:r>
            <a:r>
              <a:rPr lang="zh-TW" altLang="en-US" sz="3200" dirty="0" smtClean="0">
                <a:sym typeface="Arial" panose="020B0604020202020204" pitchFamily="34" charset="0"/>
              </a:rPr>
              <a:t>運用大量 </a:t>
            </a:r>
            <a:r>
              <a:rPr lang="en-US" altLang="zh-TW" sz="3200" dirty="0" smtClean="0">
                <a:sym typeface="Arial" panose="020B0604020202020204" pitchFamily="34" charset="0"/>
              </a:rPr>
              <a:t>CSS</a:t>
            </a:r>
            <a:r>
              <a:rPr lang="zh-TW" altLang="en-US" sz="3200" dirty="0" smtClean="0">
                <a:sym typeface="Arial" panose="020B0604020202020204" pitchFamily="34" charset="0"/>
              </a:rPr>
              <a:t> 拼貼組合</a:t>
            </a:r>
            <a:endParaRPr lang="en-US" altLang="zh-TW" sz="3200" dirty="0" smtClean="0">
              <a:sym typeface="Arial" panose="020B0604020202020204" pitchFamily="34" charset="0"/>
            </a:endParaRPr>
          </a:p>
          <a:p>
            <a:pPr marL="45720" indent="0" rtl="0">
              <a:buNone/>
            </a:pPr>
            <a:r>
              <a:rPr lang="en-US" altLang="zh-TW" sz="3200" dirty="0" smtClean="0">
                <a:sym typeface="Arial" panose="020B0604020202020204" pitchFamily="34" charset="0"/>
              </a:rPr>
              <a:t>2.Q</a:t>
            </a:r>
            <a:r>
              <a:rPr lang="zh-TW" altLang="en-US" sz="3200" dirty="0" smtClean="0">
                <a:sym typeface="Arial" panose="020B0604020202020204" pitchFamily="34" charset="0"/>
              </a:rPr>
              <a:t>版風格掌握各個年齡層</a:t>
            </a:r>
            <a:endParaRPr lang="en-US" altLang="zh-TW" sz="3200" dirty="0" smtClean="0">
              <a:sym typeface="Arial" panose="020B0604020202020204" pitchFamily="34" charset="0"/>
            </a:endParaRPr>
          </a:p>
          <a:p>
            <a:pPr marL="45720" indent="0" rtl="0">
              <a:buNone/>
            </a:pPr>
            <a:r>
              <a:rPr lang="en-US" altLang="zh-TW" sz="3200" dirty="0">
                <a:sym typeface="Arial" panose="020B0604020202020204" pitchFamily="34" charset="0"/>
              </a:rPr>
              <a:t>3</a:t>
            </a:r>
            <a:r>
              <a:rPr lang="en-US" altLang="zh-TW" sz="3200" dirty="0" smtClean="0">
                <a:sym typeface="Arial" panose="020B0604020202020204" pitchFamily="34" charset="0"/>
              </a:rPr>
              <a:t>.</a:t>
            </a:r>
            <a:r>
              <a:rPr lang="zh-TW" altLang="en-US" sz="3200" dirty="0" smtClean="0">
                <a:sym typeface="Arial" panose="020B0604020202020204" pitchFamily="34" charset="0"/>
              </a:rPr>
              <a:t>讓無頭緒有多樣的選擇方法</a:t>
            </a:r>
          </a:p>
          <a:p>
            <a:pPr marL="45720" indent="0" rtl="0">
              <a:buNone/>
            </a:pPr>
            <a:r>
              <a:rPr lang="en-US" altLang="zh-TW" sz="3200" dirty="0">
                <a:sym typeface="Arial" panose="020B0604020202020204" pitchFamily="34" charset="0"/>
              </a:rPr>
              <a:t>4</a:t>
            </a:r>
            <a:r>
              <a:rPr lang="en-US" altLang="zh-TW" sz="3200" dirty="0" smtClean="0">
                <a:sym typeface="Arial" panose="020B0604020202020204" pitchFamily="34" charset="0"/>
              </a:rPr>
              <a:t>.</a:t>
            </a:r>
            <a:r>
              <a:rPr lang="zh-TW" altLang="en-US" sz="3200" dirty="0" smtClean="0">
                <a:sym typeface="Arial" panose="020B0604020202020204" pitchFamily="34" charset="0"/>
              </a:rPr>
              <a:t>透過活</a:t>
            </a:r>
            <a:r>
              <a:rPr lang="zh-TW" altLang="en-US" sz="3200" dirty="0">
                <a:sym typeface="Arial" panose="020B0604020202020204" pitchFamily="34" charset="0"/>
              </a:rPr>
              <a:t>潑</a:t>
            </a:r>
            <a:r>
              <a:rPr lang="zh-TW" altLang="en-US" sz="3200" dirty="0" smtClean="0">
                <a:sym typeface="Arial" panose="020B0604020202020204" pitchFamily="34" charset="0"/>
              </a:rPr>
              <a:t>互動</a:t>
            </a:r>
            <a:r>
              <a:rPr lang="zh-TW" altLang="en-US" sz="3200" dirty="0" smtClean="0">
                <a:sym typeface="Arial" panose="020B0604020202020204" pitchFamily="34" charset="0"/>
              </a:rPr>
              <a:t>讓選擇</a:t>
            </a:r>
            <a:r>
              <a:rPr lang="zh-TW" altLang="en-US" sz="3200" dirty="0" smtClean="0">
                <a:sym typeface="Arial" panose="020B0604020202020204" pitchFamily="34" charset="0"/>
              </a:rPr>
              <a:t>不再無聊</a:t>
            </a:r>
            <a:endParaRPr lang="en-US" altLang="zh-TW" sz="3200" dirty="0" smtClean="0">
              <a:sym typeface="Arial" panose="020B0604020202020204" pitchFamily="34" charset="0"/>
            </a:endParaRPr>
          </a:p>
          <a:p>
            <a:pPr marL="45720" indent="0" rtl="0">
              <a:buNone/>
            </a:pPr>
            <a:r>
              <a:rPr lang="en-US" altLang="zh-TW" sz="3200" dirty="0">
                <a:sym typeface="Arial" panose="020B0604020202020204" pitchFamily="34" charset="0"/>
              </a:rPr>
              <a:t>5</a:t>
            </a:r>
            <a:r>
              <a:rPr lang="en-US" altLang="zh-TW" sz="3200" dirty="0" smtClean="0">
                <a:sym typeface="Arial" panose="020B0604020202020204" pitchFamily="34" charset="0"/>
              </a:rPr>
              <a:t>.</a:t>
            </a:r>
            <a:r>
              <a:rPr lang="zh-TW" altLang="en-US" sz="3200" dirty="0" smtClean="0">
                <a:sym typeface="Arial" panose="020B0604020202020204" pitchFamily="34" charset="0"/>
              </a:rPr>
              <a:t>大量</a:t>
            </a:r>
            <a:r>
              <a:rPr lang="zh-TW" altLang="en-US" sz="3200" dirty="0" smtClean="0">
                <a:sym typeface="Arial" panose="020B0604020202020204" pitchFamily="34" charset="0"/>
              </a:rPr>
              <a:t>圖片撼動視覺強化感官體驗</a:t>
            </a:r>
            <a:endParaRPr lang="en-US" altLang="zh-TW" sz="3200" dirty="0" smtClean="0">
              <a:sym typeface="Arial" panose="020B0604020202020204" pitchFamily="34" charset="0"/>
            </a:endParaRPr>
          </a:p>
          <a:p>
            <a:pPr marL="45720" indent="0" rtl="0">
              <a:buNone/>
            </a:pPr>
            <a:endParaRPr lang="en-US" altLang="zh-TW" sz="3200" dirty="0" smtClean="0"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34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 rot="21345035">
            <a:off x="615967" y="2591662"/>
            <a:ext cx="861774" cy="3761591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vert="eaVert" wrap="square" rtlCol="0">
            <a:spAutoFit/>
          </a:bodyPr>
          <a:lstStyle/>
          <a:p>
            <a:pPr algn="dist"/>
            <a:r>
              <a:rPr lang="zh-TW" altLang="en-US" sz="4400" b="1" dirty="0" smtClean="0">
                <a:latin typeface="+mn-ea"/>
              </a:rPr>
              <a:t>實際分</a:t>
            </a:r>
            <a:r>
              <a:rPr lang="zh-TW" altLang="en-US" sz="4400" b="1" dirty="0">
                <a:latin typeface="+mn-ea"/>
              </a:rPr>
              <a:t>工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3300">
            <a:off x="53004" y="167151"/>
            <a:ext cx="2020962" cy="2115235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 rot="582609">
            <a:off x="8444895" y="5515398"/>
            <a:ext cx="26052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>
                <a:sym typeface="Wingdings" panose="05000000000000000000" pitchFamily="2" charset="2"/>
              </a:rPr>
              <a:t></a:t>
            </a:r>
            <a:r>
              <a:rPr lang="zh-TW" altLang="en-US" sz="4400" dirty="0" smtClean="0"/>
              <a:t>朱冠穎 </a:t>
            </a:r>
            <a:endParaRPr lang="zh-TW" altLang="en-US" sz="4400" dirty="0"/>
          </a:p>
        </p:txBody>
      </p:sp>
      <p:sp>
        <p:nvSpPr>
          <p:cNvPr id="10" name="文字方塊 9"/>
          <p:cNvSpPr txBox="1"/>
          <p:nvPr/>
        </p:nvSpPr>
        <p:spPr>
          <a:xfrm rot="614623">
            <a:off x="2710036" y="476672"/>
            <a:ext cx="26052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dirty="0" smtClean="0"/>
              <a:t>蔡承峰 </a:t>
            </a:r>
            <a:r>
              <a:rPr lang="en-US" altLang="zh-TW" sz="4400" dirty="0" smtClean="0">
                <a:sym typeface="Wingdings" panose="05000000000000000000" pitchFamily="2" charset="2"/>
              </a:rPr>
              <a:t></a:t>
            </a:r>
            <a:endParaRPr lang="zh-TW" altLang="en-US" sz="4400" dirty="0"/>
          </a:p>
        </p:txBody>
      </p:sp>
      <p:cxnSp>
        <p:nvCxnSpPr>
          <p:cNvPr id="15" name="直線接點 14"/>
          <p:cNvCxnSpPr/>
          <p:nvPr/>
        </p:nvCxnSpPr>
        <p:spPr>
          <a:xfrm flipV="1">
            <a:off x="2349996" y="2564904"/>
            <a:ext cx="8928992" cy="1512168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文字方塊 16"/>
          <p:cNvSpPr txBox="1"/>
          <p:nvPr/>
        </p:nvSpPr>
        <p:spPr>
          <a:xfrm>
            <a:off x="3214092" y="4293096"/>
            <a:ext cx="50405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◎ 想法</a:t>
            </a:r>
            <a:r>
              <a:rPr lang="zh-TW" alt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構思</a:t>
            </a:r>
            <a:endParaRPr lang="en-US" altLang="zh-TW" sz="32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zh-TW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	</a:t>
            </a:r>
            <a:r>
              <a:rPr lang="zh-TW" alt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◎ 互動式遊戲</a:t>
            </a:r>
            <a:endParaRPr lang="en-US" altLang="zh-TW" sz="32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zh-TW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	</a:t>
            </a:r>
            <a:r>
              <a:rPr lang="zh-TW" alt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TW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	</a:t>
            </a:r>
            <a:r>
              <a:rPr lang="zh-TW" alt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◎圖片包裝修飾</a:t>
            </a:r>
            <a:endParaRPr lang="zh-TW" alt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5590356" y="887232"/>
            <a:ext cx="50405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chemeClr val="accent3">
                    <a:lumMod val="75000"/>
                  </a:schemeClr>
                </a:solidFill>
              </a:rPr>
              <a:t>◎美化</a:t>
            </a:r>
            <a:r>
              <a:rPr lang="zh-TW" altLang="en-US" sz="3200" dirty="0" smtClean="0">
                <a:solidFill>
                  <a:schemeClr val="accent3">
                    <a:lumMod val="75000"/>
                  </a:schemeClr>
                </a:solidFill>
              </a:rPr>
              <a:t>配置</a:t>
            </a:r>
            <a:endParaRPr lang="en-US" altLang="zh-TW" sz="3200" dirty="0" smtClean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altLang="zh-TW" sz="3200" dirty="0" smtClean="0">
                <a:solidFill>
                  <a:schemeClr val="accent3">
                    <a:lumMod val="75000"/>
                  </a:schemeClr>
                </a:solidFill>
              </a:rPr>
              <a:t>	</a:t>
            </a:r>
            <a:r>
              <a:rPr lang="zh-TW" altLang="en-US" sz="3200" dirty="0" smtClean="0">
                <a:solidFill>
                  <a:schemeClr val="accent3">
                    <a:lumMod val="75000"/>
                  </a:schemeClr>
                </a:solidFill>
              </a:rPr>
              <a:t>◎實現具體功能</a:t>
            </a:r>
            <a:endParaRPr lang="en-US" altLang="zh-TW" sz="3200" dirty="0" smtClean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altLang="zh-TW" sz="3200" dirty="0" smtClean="0">
                <a:solidFill>
                  <a:schemeClr val="accent3">
                    <a:lumMod val="75000"/>
                  </a:schemeClr>
                </a:solidFill>
              </a:rPr>
              <a:t>		</a:t>
            </a:r>
            <a:r>
              <a:rPr lang="zh-TW" altLang="en-US" sz="3200" dirty="0" smtClean="0">
                <a:solidFill>
                  <a:schemeClr val="accent3">
                    <a:lumMod val="75000"/>
                  </a:schemeClr>
                </a:solidFill>
              </a:rPr>
              <a:t>◎結構網頁組織</a:t>
            </a:r>
            <a:endParaRPr lang="zh-TW" altLang="en-US" sz="32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02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97868" y="2708920"/>
            <a:ext cx="10009112" cy="1143000"/>
          </a:xfrm>
        </p:spPr>
        <p:txBody>
          <a:bodyPr>
            <a:noAutofit/>
          </a:bodyPr>
          <a:lstStyle/>
          <a:p>
            <a:r>
              <a:rPr lang="en-US" altLang="zh-TW" sz="5400" dirty="0" smtClean="0">
                <a:solidFill>
                  <a:schemeClr val="accent1">
                    <a:lumMod val="75000"/>
                  </a:schemeClr>
                </a:solidFill>
                <a:latin typeface="AR BERKLEY" panose="02000000000000000000" pitchFamily="2" charset="0"/>
              </a:rPr>
              <a:t>-Thank You For Your Listening-</a:t>
            </a:r>
            <a:endParaRPr lang="zh-TW" altLang="en-US" sz="5400" dirty="0">
              <a:solidFill>
                <a:schemeClr val="accent1">
                  <a:lumMod val="75000"/>
                </a:schemeClr>
              </a:solidFill>
              <a:latin typeface="AR BERKLEY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425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食物美食 16x9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894935_TF02901023_TF02901023.potx" id="{E8FF83F4-7CE2-4E9A-837F-E5C0C7D1D278}" vid="{EAA90777-DD63-4753-8CC1-2B175EDC8EFA}"/>
    </a:ext>
  </a:extLst>
</a:theme>
</file>

<file path=ppt/theme/theme2.xml><?xml version="1.0" encoding="utf-8"?>
<a:theme xmlns:a="http://schemas.openxmlformats.org/drawingml/2006/main" name="Office 佈景主題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食物 - 從備料到上桌 (寬螢幕)</Template>
  <TotalTime>182</TotalTime>
  <Words>181</Words>
  <Application>Microsoft Office PowerPoint</Application>
  <PresentationFormat>自訂</PresentationFormat>
  <Paragraphs>42</Paragraphs>
  <Slides>6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8" baseType="lpstr">
      <vt:lpstr>Microsoft YaHei</vt:lpstr>
      <vt:lpstr>Mingliu</vt:lpstr>
      <vt:lpstr>MS PMincho</vt:lpstr>
      <vt:lpstr>微軟正黑體</vt:lpstr>
      <vt:lpstr>Aharoni</vt:lpstr>
      <vt:lpstr>AR BERKLEY</vt:lpstr>
      <vt:lpstr>AR CENA</vt:lpstr>
      <vt:lpstr>AR DARLING</vt:lpstr>
      <vt:lpstr>Arial</vt:lpstr>
      <vt:lpstr>Cambria</vt:lpstr>
      <vt:lpstr>Wingdings</vt:lpstr>
      <vt:lpstr>食物美食 16x9</vt:lpstr>
      <vt:lpstr>第32組 今晚吃甚麼???</vt:lpstr>
      <vt:lpstr>主題方向 &amp;  網站概念</vt:lpstr>
      <vt:lpstr>使用技術</vt:lpstr>
      <vt:lpstr>特色 &amp; 優點</vt:lpstr>
      <vt:lpstr>PowerPoint 簡報</vt:lpstr>
      <vt:lpstr>-Thank You For Your Listening-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第32組 今晚吃甚麼???</dc:title>
  <dc:creator>Cena</dc:creator>
  <cp:lastModifiedBy>Cena</cp:lastModifiedBy>
  <cp:revision>14</cp:revision>
  <dcterms:created xsi:type="dcterms:W3CDTF">2017-06-14T17:42:47Z</dcterms:created>
  <dcterms:modified xsi:type="dcterms:W3CDTF">2017-06-15T21:30:57Z</dcterms:modified>
</cp:coreProperties>
</file>

<file path=docProps/thumbnail.jpeg>
</file>